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80" r:id="rId2"/>
    <p:sldId id="259" r:id="rId3"/>
    <p:sldId id="273" r:id="rId4"/>
    <p:sldId id="274" r:id="rId5"/>
    <p:sldId id="275" r:id="rId6"/>
    <p:sldId id="277" r:id="rId7"/>
    <p:sldId id="276" r:id="rId8"/>
    <p:sldId id="281" r:id="rId9"/>
    <p:sldId id="256" r:id="rId10"/>
    <p:sldId id="257" r:id="rId11"/>
    <p:sldId id="270" r:id="rId12"/>
    <p:sldId id="271" r:id="rId13"/>
    <p:sldId id="272" r:id="rId14"/>
    <p:sldId id="278" r:id="rId15"/>
    <p:sldId id="279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7" r:id="rId31"/>
    <p:sldId id="298" r:id="rId32"/>
    <p:sldId id="299" r:id="rId33"/>
    <p:sldId id="300" r:id="rId34"/>
    <p:sldId id="302" r:id="rId35"/>
    <p:sldId id="301" r:id="rId36"/>
    <p:sldId id="303" r:id="rId37"/>
    <p:sldId id="304" r:id="rId38"/>
    <p:sldId id="305" r:id="rId39"/>
    <p:sldId id="306" r:id="rId40"/>
    <p:sldId id="307" r:id="rId41"/>
    <p:sldId id="30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3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60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6C5422-7AE3-8441-B46A-8C220876DF5C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E6F05-1BCE-1340-9187-5029A9D38A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10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4E6F05-1BCE-1340-9187-5029A9D38A8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21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66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85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610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3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6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9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543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8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70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34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00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CEE70-B082-7B46-BFE0-0C27CD997E5B}" type="datetimeFigureOut">
              <a:rPr lang="en-US" smtClean="0"/>
              <a:t>03/02/2011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38D76-8EF6-F74E-9F0F-7C1E543E9B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01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7" Type="http://schemas.openxmlformats.org/officeDocument/2006/relationships/image" Target="../media/image7.emf"/><Relationship Id="rId8" Type="http://schemas.openxmlformats.org/officeDocument/2006/relationships/image" Target="../media/image8.emf"/><Relationship Id="rId9" Type="http://schemas.openxmlformats.org/officeDocument/2006/relationships/image" Target="../media/image9.emf"/><Relationship Id="rId10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emf"/><Relationship Id="rId5" Type="http://schemas.openxmlformats.org/officeDocument/2006/relationships/image" Target="../media/image55.emf"/><Relationship Id="rId6" Type="http://schemas.openxmlformats.org/officeDocument/2006/relationships/image" Target="../media/image56.emf"/><Relationship Id="rId7" Type="http://schemas.openxmlformats.org/officeDocument/2006/relationships/image" Target="../media/image57.emf"/><Relationship Id="rId8" Type="http://schemas.openxmlformats.org/officeDocument/2006/relationships/image" Target="../media/image5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8" Type="http://schemas.openxmlformats.org/officeDocument/2006/relationships/image" Target="../media/image65.emf"/><Relationship Id="rId9" Type="http://schemas.openxmlformats.org/officeDocument/2006/relationships/image" Target="../media/image6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4" Type="http://schemas.openxmlformats.org/officeDocument/2006/relationships/image" Target="../media/image77.emf"/><Relationship Id="rId5" Type="http://schemas.openxmlformats.org/officeDocument/2006/relationships/image" Target="../media/image78.emf"/><Relationship Id="rId6" Type="http://schemas.openxmlformats.org/officeDocument/2006/relationships/image" Target="../media/image79.emf"/><Relationship Id="rId7" Type="http://schemas.openxmlformats.org/officeDocument/2006/relationships/image" Target="../media/image8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4" Type="http://schemas.openxmlformats.org/officeDocument/2006/relationships/image" Target="../media/image84.emf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emf"/><Relationship Id="rId8" Type="http://schemas.openxmlformats.org/officeDocument/2006/relationships/image" Target="../media/image88.emf"/><Relationship Id="rId9" Type="http://schemas.openxmlformats.org/officeDocument/2006/relationships/image" Target="../media/image8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emf"/><Relationship Id="rId5" Type="http://schemas.openxmlformats.org/officeDocument/2006/relationships/image" Target="../media/image9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3.png"/><Relationship Id="rId5" Type="http://schemas.openxmlformats.org/officeDocument/2006/relationships/image" Target="../media/image94.emf"/><Relationship Id="rId6" Type="http://schemas.openxmlformats.org/officeDocument/2006/relationships/image" Target="../media/image92.emf"/><Relationship Id="rId7" Type="http://schemas.openxmlformats.org/officeDocument/2006/relationships/image" Target="../media/image9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4.emf"/><Relationship Id="rId5" Type="http://schemas.openxmlformats.org/officeDocument/2006/relationships/image" Target="../media/image92.emf"/><Relationship Id="rId6" Type="http://schemas.openxmlformats.org/officeDocument/2006/relationships/image" Target="../media/image95.emf"/><Relationship Id="rId7" Type="http://schemas.openxmlformats.org/officeDocument/2006/relationships/image" Target="../media/image96.png"/><Relationship Id="rId8" Type="http://schemas.openxmlformats.org/officeDocument/2006/relationships/image" Target="../media/image9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94.emf"/><Relationship Id="rId5" Type="http://schemas.openxmlformats.org/officeDocument/2006/relationships/image" Target="../media/image92.emf"/><Relationship Id="rId6" Type="http://schemas.openxmlformats.org/officeDocument/2006/relationships/image" Target="../media/image95.emf"/><Relationship Id="rId7" Type="http://schemas.openxmlformats.org/officeDocument/2006/relationships/image" Target="../media/image97.emf"/><Relationship Id="rId8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emf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8.emf"/><Relationship Id="rId12" Type="http://schemas.openxmlformats.org/officeDocument/2006/relationships/image" Target="../media/image10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emf"/><Relationship Id="rId5" Type="http://schemas.openxmlformats.org/officeDocument/2006/relationships/image" Target="../media/image102.emf"/><Relationship Id="rId6" Type="http://schemas.openxmlformats.org/officeDocument/2006/relationships/image" Target="../media/image103.emf"/><Relationship Id="rId7" Type="http://schemas.openxmlformats.org/officeDocument/2006/relationships/image" Target="../media/image104.emf"/><Relationship Id="rId8" Type="http://schemas.openxmlformats.org/officeDocument/2006/relationships/image" Target="../media/image105.emf"/><Relationship Id="rId9" Type="http://schemas.openxmlformats.org/officeDocument/2006/relationships/image" Target="../media/image106.emf"/><Relationship Id="rId10" Type="http://schemas.openxmlformats.org/officeDocument/2006/relationships/image" Target="../media/image10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110.emf"/><Relationship Id="rId5" Type="http://schemas.openxmlformats.org/officeDocument/2006/relationships/image" Target="../media/image111.emf"/><Relationship Id="rId6" Type="http://schemas.openxmlformats.org/officeDocument/2006/relationships/image" Target="../media/image112.emf"/><Relationship Id="rId7" Type="http://schemas.openxmlformats.org/officeDocument/2006/relationships/image" Target="../media/image11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19" y="1221395"/>
            <a:ext cx="6235700" cy="5080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3144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0000FF"/>
                </a:solidFill>
              </a:rPr>
              <a:t>Generalities on Spectral/</a:t>
            </a:r>
            <a:r>
              <a:rPr lang="en-US" b="1" i="1" dirty="0" err="1" smtClean="0">
                <a:solidFill>
                  <a:srgbClr val="0000FF"/>
                </a:solidFill>
              </a:rPr>
              <a:t>hp</a:t>
            </a:r>
            <a:r>
              <a:rPr lang="en-US" b="1" dirty="0" smtClean="0">
                <a:solidFill>
                  <a:srgbClr val="0000FF"/>
                </a:solidFill>
              </a:rPr>
              <a:t> element method </a:t>
            </a:r>
            <a:endParaRPr lang="en-US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10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5819" y="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Overview of </a:t>
            </a:r>
            <a:r>
              <a:rPr lang="en-US" b="1" dirty="0" err="1" smtClean="0">
                <a:solidFill>
                  <a:srgbClr val="0000FF"/>
                </a:solidFill>
              </a:rPr>
              <a:t>Nektar</a:t>
            </a:r>
            <a:r>
              <a:rPr lang="en-US" b="1" dirty="0" smtClean="0">
                <a:solidFill>
                  <a:srgbClr val="0000FF"/>
                </a:solidFill>
              </a:rPr>
              <a:t>++ Structure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6" name="Picture 5" descr="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20" y="861396"/>
            <a:ext cx="7995472" cy="59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97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23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Expansions in Standard Regions</a:t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(</a:t>
            </a:r>
            <a:r>
              <a:rPr lang="en-US" b="1" i="1" dirty="0" err="1" smtClean="0">
                <a:solidFill>
                  <a:srgbClr val="0000FF"/>
                </a:solidFill>
              </a:rPr>
              <a:t>StdRegions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19" y="1187529"/>
            <a:ext cx="6235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8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522" y="-211442"/>
            <a:ext cx="8229600" cy="1143000"/>
          </a:xfrm>
        </p:spPr>
        <p:txBody>
          <a:bodyPr/>
          <a:lstStyle/>
          <a:p>
            <a:r>
              <a:rPr lang="en-US" b="1" i="1" dirty="0" err="1" smtClean="0">
                <a:solidFill>
                  <a:srgbClr val="0000FF"/>
                </a:solidFill>
              </a:rPr>
              <a:t>StdRegions</a:t>
            </a:r>
            <a:r>
              <a:rPr lang="en-US" b="1" dirty="0" smtClean="0">
                <a:solidFill>
                  <a:srgbClr val="0000FF"/>
                </a:solidFill>
              </a:rPr>
              <a:t> Library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" y="702731"/>
            <a:ext cx="9144000" cy="568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46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9" y="-242802"/>
            <a:ext cx="8229600" cy="1143000"/>
          </a:xfrm>
        </p:spPr>
        <p:txBody>
          <a:bodyPr>
            <a:normAutofit/>
          </a:bodyPr>
          <a:lstStyle/>
          <a:p>
            <a:r>
              <a:rPr lang="en-US" sz="3000" b="1" dirty="0" smtClean="0">
                <a:solidFill>
                  <a:srgbClr val="0000FF"/>
                </a:solidFill>
              </a:rPr>
              <a:t>Spectral element/</a:t>
            </a:r>
            <a:r>
              <a:rPr lang="en-US" sz="3000" b="1" i="1" dirty="0" smtClean="0">
                <a:solidFill>
                  <a:srgbClr val="0000FF"/>
                </a:solidFill>
              </a:rPr>
              <a:t>P</a:t>
            </a:r>
            <a:r>
              <a:rPr lang="en-US" sz="3000" b="1" dirty="0" smtClean="0">
                <a:solidFill>
                  <a:srgbClr val="0000FF"/>
                </a:solidFill>
              </a:rPr>
              <a:t>-type finite element</a:t>
            </a:r>
            <a:endParaRPr lang="en-US" sz="3000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541868"/>
            <a:ext cx="6908800" cy="2667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812802" y="282213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000000"/>
                </a:solidFill>
              </a:rPr>
              <a:t>P-type finite element- hierarchical basis </a:t>
            </a:r>
            <a:endParaRPr lang="en-US" sz="3000" b="1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615269"/>
            <a:ext cx="6908800" cy="2730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95869" y="58928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>
                <a:solidFill>
                  <a:srgbClr val="000000"/>
                </a:solidFill>
              </a:rPr>
              <a:t>Spectral element- collocation basis </a:t>
            </a:r>
            <a:endParaRPr lang="en-US" sz="30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53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2717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Ten</a:t>
            </a:r>
            <a:r>
              <a:rPr lang="en-GB" b="1" dirty="0" smtClean="0">
                <a:solidFill>
                  <a:srgbClr val="0000FF"/>
                </a:solidFill>
              </a:rPr>
              <a:t>s</a:t>
            </a:r>
            <a:r>
              <a:rPr lang="en-US" b="1" dirty="0" smtClean="0">
                <a:solidFill>
                  <a:srgbClr val="0000FF"/>
                </a:solidFill>
              </a:rPr>
              <a:t>or </a:t>
            </a:r>
            <a:r>
              <a:rPr lang="en-GB" b="1" dirty="0" smtClean="0">
                <a:solidFill>
                  <a:srgbClr val="0000FF"/>
                </a:solidFill>
              </a:rPr>
              <a:t>product</a:t>
            </a:r>
            <a:r>
              <a:rPr lang="en-US" b="1" dirty="0" smtClean="0">
                <a:solidFill>
                  <a:srgbClr val="0000FF"/>
                </a:solidFill>
              </a:rPr>
              <a:t> bases &amp; sum </a:t>
            </a:r>
            <a:r>
              <a:rPr lang="en-US" b="1" dirty="0" err="1" smtClean="0">
                <a:solidFill>
                  <a:srgbClr val="0000FF"/>
                </a:solidFill>
              </a:rPr>
              <a:t>factorisation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5" y="622300"/>
            <a:ext cx="7382933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333" y="3420533"/>
            <a:ext cx="469053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Inner product:</a:t>
            </a:r>
          </a:p>
          <a:p>
            <a:endParaRPr lang="en-GB" sz="2500" b="1" dirty="0"/>
          </a:p>
          <a:p>
            <a:endParaRPr lang="en-GB" sz="25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33" y="3805309"/>
            <a:ext cx="8822267" cy="880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31" y="4667028"/>
            <a:ext cx="8111067" cy="8682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535" y="5706534"/>
            <a:ext cx="5799666" cy="4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50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-301084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Collapsed coordinate system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1"/>
            <a:ext cx="9144000" cy="49596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469467"/>
            <a:ext cx="9144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500" b="1" dirty="0" smtClean="0"/>
              <a:t>2 coordinates in 2 dimensions.</a:t>
            </a:r>
          </a:p>
          <a:p>
            <a:pPr marL="285750" indent="-285750">
              <a:buFont typeface="Arial"/>
              <a:buChar char="•"/>
            </a:pPr>
            <a:r>
              <a:rPr lang="en-GB" sz="2500" b="1" dirty="0" smtClean="0"/>
              <a:t>Not rotationally symmetric.</a:t>
            </a:r>
          </a:p>
          <a:p>
            <a:pPr marL="285750" indent="-285750">
              <a:buFont typeface="Arial"/>
              <a:buChar char="•"/>
            </a:pPr>
            <a:r>
              <a:rPr lang="en-GB" sz="2500" b="1" dirty="0" smtClean="0"/>
              <a:t>Analogous system used in cylindrical coordinate system.</a:t>
            </a:r>
          </a:p>
        </p:txBody>
      </p:sp>
    </p:spTree>
    <p:extLst>
      <p:ext uri="{BB962C8B-B14F-4D97-AF65-F5344CB8AC3E}">
        <p14:creationId xmlns:p14="http://schemas.microsoft.com/office/powerpoint/2010/main" val="288729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721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Orthogonal Expansion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8" y="677345"/>
            <a:ext cx="8940800" cy="278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3759201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>
                <a:solidFill>
                  <a:srgbClr val="008000"/>
                </a:solidFill>
              </a:rPr>
              <a:t>Principal functions: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33" y="4236255"/>
            <a:ext cx="2011713" cy="4712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7333" y="4182534"/>
            <a:ext cx="3876428" cy="524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598" y="4707467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>
                <a:solidFill>
                  <a:srgbClr val="FF0000"/>
                </a:solidFill>
              </a:rPr>
              <a:t>Generalised tensor products: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133" y="5184521"/>
            <a:ext cx="88222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500" dirty="0" smtClean="0"/>
              <a:t>Quadrilateral expansion:</a:t>
            </a:r>
          </a:p>
          <a:p>
            <a:pPr marL="285750" indent="-285750">
              <a:buFont typeface="Arial"/>
              <a:buChar char="•"/>
            </a:pPr>
            <a:endParaRPr lang="en-GB" sz="2500" dirty="0" smtClean="0"/>
          </a:p>
          <a:p>
            <a:pPr marL="285750" indent="-285750">
              <a:buFont typeface="Arial"/>
              <a:buChar char="•"/>
            </a:pPr>
            <a:r>
              <a:rPr lang="en-GB" sz="2500" dirty="0" smtClean="0"/>
              <a:t>Triangular expansion:         </a:t>
            </a:r>
            <a:endParaRPr lang="en-GB" sz="25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501" y="5252253"/>
            <a:ext cx="4717082" cy="3526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134" y="6016938"/>
            <a:ext cx="5520264" cy="36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49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Spatial Construction of Elements (</a:t>
            </a:r>
            <a:r>
              <a:rPr lang="en-US" b="1" i="1" dirty="0" err="1" smtClean="0">
                <a:solidFill>
                  <a:srgbClr val="0000FF"/>
                </a:solidFill>
              </a:rPr>
              <a:t>SpatialDomains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19" y="1610854"/>
            <a:ext cx="6235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4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1754"/>
            <a:ext cx="8229600" cy="1143000"/>
          </a:xfrm>
        </p:spPr>
        <p:txBody>
          <a:bodyPr/>
          <a:lstStyle/>
          <a:p>
            <a:r>
              <a:rPr lang="en-US" b="1" i="1" dirty="0" err="1">
                <a:solidFill>
                  <a:srgbClr val="0000FF"/>
                </a:solidFill>
              </a:rPr>
              <a:t>StdRegions</a:t>
            </a:r>
            <a:r>
              <a:rPr lang="en-US" b="1" dirty="0">
                <a:solidFill>
                  <a:srgbClr val="0000FF"/>
                </a:solidFill>
              </a:rPr>
              <a:t> Library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4028"/>
            <a:ext cx="9144000" cy="58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891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1084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Approximating the Geometry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41916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dirty="0" smtClean="0"/>
              <a:t>Find       such                  on      subject to boundary and initial conditions    </a:t>
            </a:r>
            <a:endParaRPr lang="en-GB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669" y="1018405"/>
            <a:ext cx="241300" cy="215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635" y="978233"/>
            <a:ext cx="1104900" cy="289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600" y="937971"/>
            <a:ext cx="273539" cy="2963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535" y="1703690"/>
            <a:ext cx="1376721" cy="38946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315635" y="2093158"/>
            <a:ext cx="1104900" cy="11241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185141" y="2093157"/>
            <a:ext cx="0" cy="11241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642341" y="2097390"/>
            <a:ext cx="1013392" cy="971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6041" y="3694386"/>
            <a:ext cx="2781300" cy="2095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499108" y="3217332"/>
            <a:ext cx="25442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True Domain</a:t>
            </a:r>
            <a:endParaRPr lang="en-GB" sz="25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437464" y="3217332"/>
            <a:ext cx="19642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Tessellation of Domain</a:t>
            </a:r>
            <a:endParaRPr lang="en-GB" sz="25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99064" y="3263499"/>
            <a:ext cx="24214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Approximation of Domain</a:t>
            </a:r>
            <a:endParaRPr lang="en-GB" sz="25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997" y="4098442"/>
            <a:ext cx="2692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2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45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Driving example: Poisson </a:t>
            </a:r>
            <a:r>
              <a:rPr lang="en-US" b="1" dirty="0" smtClean="0">
                <a:solidFill>
                  <a:srgbClr val="0000FF"/>
                </a:solidFill>
              </a:rPr>
              <a:t>Problem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31830"/>
            <a:ext cx="3747146" cy="4846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1" y="3811013"/>
            <a:ext cx="83853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/>
              <a:t>Find               such that       satisfies the boundary conditions and such that for all                  ,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878" y="1331829"/>
            <a:ext cx="1117600" cy="35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078524"/>
            <a:ext cx="16637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1505" y="2074720"/>
            <a:ext cx="1701800" cy="419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541" y="1174445"/>
            <a:ext cx="2330009" cy="15684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5083" y="2909576"/>
            <a:ext cx="846171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/>
              <a:t>Starting Point: </a:t>
            </a:r>
            <a:r>
              <a:rPr lang="en-US" sz="2500" b="1" dirty="0" smtClean="0">
                <a:solidFill>
                  <a:srgbClr val="FF0000"/>
                </a:solidFill>
              </a:rPr>
              <a:t>Weak </a:t>
            </a:r>
            <a:r>
              <a:rPr lang="en-US" sz="2500" b="1" dirty="0" smtClean="0">
                <a:solidFill>
                  <a:srgbClr val="FF0000"/>
                </a:solidFill>
              </a:rPr>
              <a:t>Formulation </a:t>
            </a:r>
            <a:r>
              <a:rPr lang="en-US" sz="2500" b="1" dirty="0" smtClean="0"/>
              <a:t>of the problem</a:t>
            </a:r>
            <a:endParaRPr lang="en-US" sz="25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455" y="3893639"/>
            <a:ext cx="934445" cy="2867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7923" y="3964444"/>
            <a:ext cx="241300" cy="21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5373" y="4268449"/>
            <a:ext cx="1053850" cy="33679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7239" y="6282511"/>
            <a:ext cx="1180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Nektar</a:t>
            </a:r>
            <a:r>
              <a:rPr lang="tr-TR" i="1" dirty="0"/>
              <a:t>++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8896" y="5216831"/>
            <a:ext cx="3390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2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-199486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Mesh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466" y="761998"/>
            <a:ext cx="90085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u="sng" dirty="0" smtClean="0">
                <a:solidFill>
                  <a:srgbClr val="FF0000"/>
                </a:solidFill>
              </a:rPr>
              <a:t>Mesh</a:t>
            </a:r>
            <a:r>
              <a:rPr lang="en-GB" sz="2500" dirty="0" smtClean="0"/>
              <a:t>- a collection of vertices, edges and faces which form elements</a:t>
            </a:r>
            <a:endParaRPr lang="en-GB" sz="2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99" y="1171320"/>
            <a:ext cx="4152900" cy="283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89699" y="1811870"/>
            <a:ext cx="24341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Vertex</a:t>
            </a:r>
            <a:endParaRPr lang="en-GB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574367" y="2421461"/>
            <a:ext cx="24341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Edge</a:t>
            </a:r>
            <a:endParaRPr lang="en-GB" sz="25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89702" y="3458635"/>
            <a:ext cx="24341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Element</a:t>
            </a:r>
            <a:endParaRPr lang="en-GB" sz="25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-253986" y="3657615"/>
            <a:ext cx="851746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u="sng" dirty="0" smtClean="0">
                <a:solidFill>
                  <a:srgbClr val="008000"/>
                </a:solidFill>
              </a:rPr>
              <a:t>Supported Element:</a:t>
            </a:r>
            <a:endParaRPr lang="en-GB" sz="2500" b="1" u="sng" dirty="0">
              <a:solidFill>
                <a:srgbClr val="008000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04613"/>
              </p:ext>
            </p:extLst>
          </p:nvPr>
        </p:nvGraphicFramePr>
        <p:xfrm>
          <a:off x="1456274" y="4207945"/>
          <a:ext cx="6096000" cy="2570480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Dimension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Elements</a:t>
                      </a:r>
                      <a:endParaRPr lang="en-GB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1-D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GB" b="1" dirty="0" smtClean="0"/>
                        <a:t>Segments</a:t>
                      </a:r>
                      <a:endParaRPr lang="en-GB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2-D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GB" b="1" dirty="0" smtClean="0"/>
                        <a:t>Triangles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GB" b="1" dirty="0" smtClean="0"/>
                        <a:t>Quadrilaterals</a:t>
                      </a:r>
                      <a:endParaRPr lang="en-GB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3-D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GB" b="1" dirty="0" err="1" smtClean="0"/>
                        <a:t>Tetrahedra</a:t>
                      </a:r>
                      <a:endParaRPr lang="en-GB" b="1" dirty="0" smtClean="0"/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GB" b="1" dirty="0" smtClean="0"/>
                        <a:t>Hexahedra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GB" b="1" dirty="0" smtClean="0"/>
                        <a:t>Prisms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GB" b="1" dirty="0" smtClean="0"/>
                        <a:t>Pyramids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6523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6419"/>
            <a:ext cx="8229600" cy="1143000"/>
          </a:xfrm>
        </p:spPr>
        <p:txBody>
          <a:bodyPr/>
          <a:lstStyle/>
          <a:p>
            <a:r>
              <a:rPr lang="en-GB" b="1" dirty="0" smtClean="0">
                <a:solidFill>
                  <a:srgbClr val="0000FF"/>
                </a:solidFill>
              </a:rPr>
              <a:t>World Space </a:t>
            </a:r>
            <a:r>
              <a:rPr lang="en-GB" b="1" dirty="0" err="1" smtClean="0">
                <a:solidFill>
                  <a:srgbClr val="0000FF"/>
                </a:solidFill>
              </a:rPr>
              <a:t>vs</a:t>
            </a:r>
            <a:r>
              <a:rPr lang="en-GB" b="1" dirty="0" smtClean="0">
                <a:solidFill>
                  <a:srgbClr val="0000FF"/>
                </a:solidFill>
              </a:rPr>
              <a:t> Reference Space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4" y="926581"/>
            <a:ext cx="8860470" cy="503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322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Mapping from reference space to world space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98" y="1447793"/>
            <a:ext cx="85598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74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23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Expansions in </a:t>
            </a:r>
            <a:r>
              <a:rPr lang="en-US" b="1" dirty="0" smtClean="0">
                <a:solidFill>
                  <a:srgbClr val="0000FF"/>
                </a:solidFill>
              </a:rPr>
              <a:t>Local Regions</a:t>
            </a:r>
            <a:r>
              <a:rPr lang="en-US" b="1" dirty="0" smtClean="0">
                <a:solidFill>
                  <a:srgbClr val="0000FF"/>
                </a:solidFill>
              </a:rPr>
              <a:t/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(</a:t>
            </a:r>
            <a:r>
              <a:rPr lang="en-US" b="1" i="1" dirty="0" err="1" smtClean="0">
                <a:solidFill>
                  <a:srgbClr val="0000FF"/>
                </a:solidFill>
              </a:rPr>
              <a:t>Local</a:t>
            </a:r>
            <a:r>
              <a:rPr lang="en-US" b="1" i="1" dirty="0" err="1" smtClean="0">
                <a:solidFill>
                  <a:srgbClr val="0000FF"/>
                </a:solidFill>
              </a:rPr>
              <a:t>Regions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19" y="1187529"/>
            <a:ext cx="6235700" cy="508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239" y="6220171"/>
            <a:ext cx="1180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Nektar</a:t>
            </a:r>
            <a:r>
              <a:rPr lang="tr-TR" i="1" dirty="0"/>
              <a:t>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54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486"/>
            <a:ext cx="8229600" cy="1143000"/>
          </a:xfrm>
        </p:spPr>
        <p:txBody>
          <a:bodyPr/>
          <a:lstStyle/>
          <a:p>
            <a:r>
              <a:rPr lang="en-US" b="1" i="1" dirty="0" err="1" smtClean="0">
                <a:solidFill>
                  <a:srgbClr val="0000FF"/>
                </a:solidFill>
              </a:rPr>
              <a:t>LocalRegions</a:t>
            </a:r>
            <a:r>
              <a:rPr lang="en-US" b="1" dirty="0" smtClean="0">
                <a:solidFill>
                  <a:srgbClr val="0000FF"/>
                </a:solidFill>
              </a:rPr>
              <a:t> </a:t>
            </a:r>
            <a:r>
              <a:rPr lang="en-US" b="1" dirty="0">
                <a:solidFill>
                  <a:srgbClr val="0000FF"/>
                </a:solidFill>
              </a:rPr>
              <a:t>Library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7827"/>
            <a:ext cx="9144000" cy="574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868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Elemental forward transform</a:t>
            </a:r>
            <a:br>
              <a:rPr lang="en-GB" b="1" dirty="0" smtClean="0">
                <a:solidFill>
                  <a:srgbClr val="0000FF"/>
                </a:solidFill>
              </a:rPr>
            </a:br>
            <a:r>
              <a:rPr lang="en-GB" sz="3900" b="1" dirty="0" err="1" smtClean="0">
                <a:solidFill>
                  <a:srgbClr val="3366FF"/>
                </a:solidFill>
              </a:rPr>
              <a:t>LocalRegions</a:t>
            </a:r>
            <a:r>
              <a:rPr lang="en-GB" sz="3900" b="1" dirty="0" smtClean="0">
                <a:solidFill>
                  <a:srgbClr val="3366FF"/>
                </a:solidFill>
              </a:rPr>
              <a:t>::</a:t>
            </a:r>
            <a:r>
              <a:rPr lang="en-GB" sz="3900" b="1" dirty="0" err="1" smtClean="0">
                <a:solidFill>
                  <a:srgbClr val="3366FF"/>
                </a:solidFill>
              </a:rPr>
              <a:t>QuadExp</a:t>
            </a:r>
            <a:r>
              <a:rPr lang="en-GB" sz="3900" b="1" dirty="0" smtClean="0">
                <a:solidFill>
                  <a:srgbClr val="3366FF"/>
                </a:solidFill>
              </a:rPr>
              <a:t>/</a:t>
            </a:r>
            <a:r>
              <a:rPr lang="en-GB" sz="3900" b="1" dirty="0" err="1" smtClean="0">
                <a:solidFill>
                  <a:srgbClr val="3366FF"/>
                </a:solidFill>
              </a:rPr>
              <a:t>TriExp</a:t>
            </a:r>
            <a:r>
              <a:rPr lang="en-GB" sz="3900" b="1" dirty="0" smtClean="0">
                <a:solidFill>
                  <a:srgbClr val="3366FF"/>
                </a:solidFill>
              </a:rPr>
              <a:t>::</a:t>
            </a:r>
            <a:r>
              <a:rPr lang="en-GB" sz="3900" b="1" dirty="0" err="1" smtClean="0">
                <a:solidFill>
                  <a:srgbClr val="3366FF"/>
                </a:solidFill>
              </a:rPr>
              <a:t>FwdTrans</a:t>
            </a:r>
            <a:r>
              <a:rPr lang="en-GB" sz="3900" b="1" dirty="0" smtClean="0">
                <a:solidFill>
                  <a:srgbClr val="3366FF"/>
                </a:solidFill>
              </a:rPr>
              <a:t>()</a:t>
            </a:r>
            <a:endParaRPr lang="en-GB" sz="3900" b="1" dirty="0">
              <a:solidFill>
                <a:srgbClr val="3366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3" y="1202267"/>
            <a:ext cx="3623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Expansion:</a:t>
            </a:r>
            <a:endParaRPr lang="en-GB" sz="2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1" y="1317157"/>
            <a:ext cx="2057400" cy="3621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67" y="994313"/>
            <a:ext cx="3556000" cy="1104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7333" y="2099213"/>
            <a:ext cx="3623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Approximation: </a:t>
            </a:r>
            <a:endParaRPr lang="en-GB" sz="25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467" y="2184698"/>
            <a:ext cx="4055533" cy="3915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469" y="2882902"/>
            <a:ext cx="5058832" cy="9122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9733" y="4114280"/>
            <a:ext cx="31326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Method of weighted residual:</a:t>
            </a:r>
            <a:endParaRPr lang="en-GB" sz="25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1964" y="4114280"/>
            <a:ext cx="4998525" cy="9924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9733" y="5435079"/>
            <a:ext cx="36237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Setting </a:t>
            </a:r>
            <a:endParaRPr lang="en-GB" sz="25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8930" y="5537190"/>
            <a:ext cx="1729838" cy="31842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881964" y="5537190"/>
            <a:ext cx="808569" cy="31842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7601" y="5191432"/>
            <a:ext cx="3975327" cy="1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9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8" y="-97888"/>
            <a:ext cx="8940800" cy="1143000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0000FF"/>
                </a:solidFill>
              </a:rPr>
              <a:t>Elemental forward transform</a:t>
            </a:r>
            <a:br>
              <a:rPr lang="en-GB" b="1" dirty="0">
                <a:solidFill>
                  <a:srgbClr val="0000FF"/>
                </a:solidFill>
              </a:rPr>
            </a:br>
            <a:r>
              <a:rPr lang="en-GB" sz="3900" b="1" dirty="0" err="1">
                <a:solidFill>
                  <a:srgbClr val="3366FF"/>
                </a:solidFill>
              </a:rPr>
              <a:t>LocalRegions</a:t>
            </a:r>
            <a:r>
              <a:rPr lang="en-GB" sz="3900" b="1" dirty="0">
                <a:solidFill>
                  <a:srgbClr val="3366FF"/>
                </a:solidFill>
              </a:rPr>
              <a:t>::</a:t>
            </a:r>
            <a:r>
              <a:rPr lang="en-GB" sz="3900" b="1" dirty="0" err="1">
                <a:solidFill>
                  <a:srgbClr val="3366FF"/>
                </a:solidFill>
              </a:rPr>
              <a:t>QuadExp</a:t>
            </a:r>
            <a:r>
              <a:rPr lang="en-GB" sz="3900" b="1" dirty="0">
                <a:solidFill>
                  <a:srgbClr val="3366FF"/>
                </a:solidFill>
              </a:rPr>
              <a:t>/</a:t>
            </a:r>
            <a:r>
              <a:rPr lang="en-GB" sz="3900" b="1" dirty="0" err="1">
                <a:solidFill>
                  <a:srgbClr val="3366FF"/>
                </a:solidFill>
              </a:rPr>
              <a:t>TriExp</a:t>
            </a:r>
            <a:r>
              <a:rPr lang="en-GB" sz="3900" b="1" dirty="0">
                <a:solidFill>
                  <a:srgbClr val="3366FF"/>
                </a:solidFill>
              </a:rPr>
              <a:t>::</a:t>
            </a:r>
            <a:r>
              <a:rPr lang="en-GB" sz="3900" b="1" dirty="0" err="1">
                <a:solidFill>
                  <a:srgbClr val="3366FF"/>
                </a:solidFill>
              </a:rPr>
              <a:t>FwdTrans</a:t>
            </a:r>
            <a:r>
              <a:rPr lang="en-GB" sz="3900" b="1" dirty="0">
                <a:solidFill>
                  <a:srgbClr val="3366FF"/>
                </a:solidFill>
              </a:rPr>
              <a:t>()</a:t>
            </a:r>
            <a:endParaRPr lang="en-GB" sz="3900" dirty="0"/>
          </a:p>
        </p:txBody>
      </p:sp>
      <p:sp>
        <p:nvSpPr>
          <p:cNvPr id="4" name="TextBox 3"/>
          <p:cNvSpPr txBox="1"/>
          <p:nvPr/>
        </p:nvSpPr>
        <p:spPr>
          <a:xfrm>
            <a:off x="440267" y="1219200"/>
            <a:ext cx="6146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Considering the </a:t>
            </a:r>
            <a:r>
              <a:rPr lang="en-GB" sz="2500" b="1" dirty="0" err="1" smtClean="0"/>
              <a:t>Galerkin</a:t>
            </a:r>
            <a:r>
              <a:rPr lang="en-GB" sz="2500" b="1" dirty="0" smtClean="0"/>
              <a:t> weight:</a:t>
            </a:r>
            <a:endParaRPr lang="en-GB" sz="2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793" y="1311535"/>
            <a:ext cx="2891367" cy="325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2" y="1730120"/>
            <a:ext cx="3486517" cy="8776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2" y="1835235"/>
            <a:ext cx="3554513" cy="70567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301066" y="1896534"/>
            <a:ext cx="681526" cy="406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32" y="3823954"/>
            <a:ext cx="5802384" cy="6464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9951" y="2831299"/>
            <a:ext cx="4147116" cy="8233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7067" y="3957616"/>
            <a:ext cx="1816102" cy="39189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32" y="4521193"/>
            <a:ext cx="4279935" cy="7048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5995" y="6085537"/>
            <a:ext cx="2294467" cy="46169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</p:pic>
      <p:sp>
        <p:nvSpPr>
          <p:cNvPr id="16" name="Off-page Connector 15"/>
          <p:cNvSpPr/>
          <p:nvPr/>
        </p:nvSpPr>
        <p:spPr>
          <a:xfrm>
            <a:off x="4517828" y="5317062"/>
            <a:ext cx="477498" cy="694266"/>
          </a:xfrm>
          <a:prstGeom prst="flowChartOffpageConnector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220138" y="3705423"/>
            <a:ext cx="8771462" cy="15608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3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-233352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Elemental Mass Matrix Structure</a:t>
            </a:r>
            <a:endParaRPr lang="en-GB" sz="39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791117"/>
            <a:ext cx="49106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Segment expansion </a:t>
            </a:r>
            <a:r>
              <a:rPr lang="en-GB" sz="2500" b="1" i="1" dirty="0" smtClean="0"/>
              <a:t>P</a:t>
            </a:r>
            <a:r>
              <a:rPr lang="en-GB" sz="2500" b="1" dirty="0" smtClean="0"/>
              <a:t>=15</a:t>
            </a:r>
            <a:endParaRPr lang="en-GB" sz="2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37" y="1219201"/>
            <a:ext cx="2095500" cy="215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467" y="909648"/>
            <a:ext cx="3810000" cy="2578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7867" y="3110473"/>
            <a:ext cx="491066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Triangular expansion </a:t>
            </a:r>
            <a:r>
              <a:rPr lang="en-GB" sz="2500" b="1" i="1" dirty="0" smtClean="0"/>
              <a:t>P</a:t>
            </a:r>
            <a:r>
              <a:rPr lang="en-GB" sz="2500" b="1" dirty="0" smtClean="0"/>
              <a:t>=14</a:t>
            </a:r>
            <a:endParaRPr lang="en-GB" sz="25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3655259"/>
            <a:ext cx="90424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27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8687"/>
            <a:ext cx="8229600" cy="1143000"/>
          </a:xfrm>
        </p:spPr>
        <p:txBody>
          <a:bodyPr/>
          <a:lstStyle/>
          <a:p>
            <a:r>
              <a:rPr lang="en-GB" b="1" dirty="0" smtClean="0">
                <a:solidFill>
                  <a:srgbClr val="0000FF"/>
                </a:solidFill>
              </a:rPr>
              <a:t>Global Assembly</a:t>
            </a:r>
            <a:endParaRPr lang="en-GB" b="1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863600"/>
            <a:ext cx="8229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3000" b="1" dirty="0" smtClean="0"/>
              <a:t>Classical continuous </a:t>
            </a:r>
            <a:r>
              <a:rPr lang="en-GB" sz="3000" b="1" dirty="0" err="1" smtClean="0"/>
              <a:t>Galerkin</a:t>
            </a:r>
            <a:r>
              <a:rPr lang="en-GB" sz="3000" b="1" dirty="0" smtClean="0"/>
              <a:t> FEM</a:t>
            </a:r>
          </a:p>
          <a:p>
            <a:pPr marL="285750" indent="-285750">
              <a:buFont typeface="Arial"/>
              <a:buChar char="•"/>
            </a:pPr>
            <a:r>
              <a:rPr lang="en-GB" sz="3000" b="1" dirty="0" smtClean="0"/>
              <a:t>II order Partial differential equation</a:t>
            </a:r>
          </a:p>
          <a:p>
            <a:pPr marL="285750" indent="-285750">
              <a:buFont typeface="Arial"/>
              <a:buChar char="•"/>
            </a:pPr>
            <a:r>
              <a:rPr lang="en-GB" sz="3000" b="1" dirty="0" smtClean="0"/>
              <a:t>C</a:t>
            </a:r>
            <a:r>
              <a:rPr lang="en-GB" sz="3000" b="1" baseline="30000" dirty="0" smtClean="0"/>
              <a:t>0</a:t>
            </a:r>
            <a:r>
              <a:rPr lang="en-GB" sz="3000" b="1" dirty="0" smtClean="0"/>
              <a:t> continuity sufficient</a:t>
            </a:r>
          </a:p>
          <a:p>
            <a:pPr marL="285750" indent="-285750">
              <a:buFont typeface="Arial"/>
              <a:buChar char="•"/>
            </a:pPr>
            <a:r>
              <a:rPr lang="en-GB" sz="3000" b="1" dirty="0" smtClean="0"/>
              <a:t>Use boundary interior decomposition to make continuous expansion.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3541256"/>
            <a:ext cx="69215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96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0291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0000FF"/>
                </a:solidFill>
              </a:rPr>
              <a:t>Global Assembly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4" y="827738"/>
            <a:ext cx="5985216" cy="55561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942" y="1384304"/>
            <a:ext cx="3009420" cy="2798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364" y="4140200"/>
            <a:ext cx="1752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05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131" y="-253250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Finite Element Method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7598" y="735308"/>
            <a:ext cx="877640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Approximation of the solution and force by piecewise functions over </a:t>
            </a:r>
            <a:r>
              <a:rPr lang="en-US" sz="2500" b="1" i="1" dirty="0" smtClean="0"/>
              <a:t>N</a:t>
            </a:r>
            <a:r>
              <a:rPr lang="en-US" sz="2500" b="1" dirty="0" smtClean="0"/>
              <a:t> subdomains        :</a:t>
            </a:r>
            <a:endParaRPr lang="en-US" sz="25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40" y="1230723"/>
            <a:ext cx="389256" cy="3663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7598" y="4375782"/>
            <a:ext cx="877640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Substitution into the weak form of the problem allows to evaluate </a:t>
            </a:r>
            <a:r>
              <a:rPr lang="en-US" sz="2500" b="1" u="sng" dirty="0" smtClean="0"/>
              <a:t>unknown</a:t>
            </a:r>
            <a:r>
              <a:rPr lang="en-US" sz="2500" b="1" dirty="0" smtClean="0"/>
              <a:t> coefficients        .   </a:t>
            </a:r>
          </a:p>
          <a:p>
            <a:endParaRPr lang="en-US" sz="2500" b="1" dirty="0"/>
          </a:p>
          <a:p>
            <a:r>
              <a:rPr lang="en-US" sz="2500" b="1" dirty="0" smtClean="0"/>
              <a:t>Two different approaches for the problem:</a:t>
            </a:r>
          </a:p>
          <a:p>
            <a:pPr marL="342900" indent="-342900">
              <a:buFont typeface="Arial"/>
              <a:buChar char="•"/>
            </a:pPr>
            <a:r>
              <a:rPr lang="en-US" sz="2500" b="1" i="1" dirty="0" smtClean="0">
                <a:solidFill>
                  <a:srgbClr val="FF0000"/>
                </a:solidFill>
              </a:rPr>
              <a:t>h</a:t>
            </a:r>
            <a:r>
              <a:rPr lang="en-US" sz="2500" b="1" dirty="0" smtClean="0">
                <a:solidFill>
                  <a:srgbClr val="FF0000"/>
                </a:solidFill>
              </a:rPr>
              <a:t>-type methods</a:t>
            </a:r>
          </a:p>
          <a:p>
            <a:pPr marL="342900" indent="-342900">
              <a:buFont typeface="Arial"/>
              <a:buChar char="•"/>
            </a:pPr>
            <a:r>
              <a:rPr lang="en-US" sz="2500" b="1" i="1" dirty="0">
                <a:solidFill>
                  <a:srgbClr val="008000"/>
                </a:solidFill>
              </a:rPr>
              <a:t>p</a:t>
            </a:r>
            <a:r>
              <a:rPr lang="en-US" sz="2500" b="1" dirty="0" smtClean="0">
                <a:solidFill>
                  <a:srgbClr val="008000"/>
                </a:solidFill>
              </a:rPr>
              <a:t>- type methods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548" y="4797136"/>
            <a:ext cx="368300" cy="406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101" y="1597082"/>
            <a:ext cx="3873500" cy="1333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182" y="3014142"/>
            <a:ext cx="3521857" cy="1288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88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123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Expansions in </a:t>
            </a:r>
            <a:r>
              <a:rPr lang="en-US" b="1" dirty="0" smtClean="0">
                <a:solidFill>
                  <a:srgbClr val="0000FF"/>
                </a:solidFill>
              </a:rPr>
              <a:t>Multiple Regions</a:t>
            </a:r>
            <a:r>
              <a:rPr lang="en-US" b="1" dirty="0" smtClean="0">
                <a:solidFill>
                  <a:srgbClr val="0000FF"/>
                </a:solidFill>
              </a:rPr>
              <a:t/>
            </a:r>
            <a:br>
              <a:rPr lang="en-US" b="1" dirty="0" smtClean="0">
                <a:solidFill>
                  <a:srgbClr val="0000FF"/>
                </a:solidFill>
              </a:rPr>
            </a:br>
            <a:r>
              <a:rPr lang="en-US" b="1" dirty="0" smtClean="0">
                <a:solidFill>
                  <a:srgbClr val="0000FF"/>
                </a:solidFill>
              </a:rPr>
              <a:t>(</a:t>
            </a:r>
            <a:r>
              <a:rPr lang="en-US" b="1" i="1" dirty="0" err="1" smtClean="0">
                <a:solidFill>
                  <a:srgbClr val="0000FF"/>
                </a:solidFill>
              </a:rPr>
              <a:t>MultiRegions</a:t>
            </a:r>
            <a:r>
              <a:rPr lang="en-US" b="1" dirty="0" smtClean="0">
                <a:solidFill>
                  <a:srgbClr val="0000FF"/>
                </a:solidFill>
              </a:rPr>
              <a:t>)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619" y="1187529"/>
            <a:ext cx="6235700" cy="5080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7239" y="6220171"/>
            <a:ext cx="1180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Nektar</a:t>
            </a:r>
            <a:r>
              <a:rPr lang="tr-TR" i="1" dirty="0"/>
              <a:t>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76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53"/>
            <a:ext cx="8229600" cy="1143000"/>
          </a:xfrm>
        </p:spPr>
        <p:txBody>
          <a:bodyPr/>
          <a:lstStyle/>
          <a:p>
            <a:r>
              <a:rPr lang="en-US" b="1" i="1" dirty="0" err="1" smtClean="0">
                <a:solidFill>
                  <a:srgbClr val="0000FF"/>
                </a:solidFill>
              </a:rPr>
              <a:t>MultiRegion</a:t>
            </a:r>
            <a:r>
              <a:rPr lang="en-US" b="1" i="1" dirty="0" smtClean="0">
                <a:solidFill>
                  <a:srgbClr val="0000FF"/>
                </a:solidFill>
              </a:rPr>
              <a:t> </a:t>
            </a:r>
            <a:r>
              <a:rPr lang="en-US" b="1" dirty="0" smtClean="0">
                <a:solidFill>
                  <a:srgbClr val="0000FF"/>
                </a:solidFill>
              </a:rPr>
              <a:t>Library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5193"/>
            <a:ext cx="9144000" cy="56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7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3352"/>
            <a:ext cx="8229600" cy="1143000"/>
          </a:xfrm>
        </p:spPr>
        <p:txBody>
          <a:bodyPr/>
          <a:lstStyle/>
          <a:p>
            <a:r>
              <a:rPr lang="en-GB" b="1" dirty="0" smtClean="0">
                <a:solidFill>
                  <a:srgbClr val="0000FF"/>
                </a:solidFill>
              </a:rPr>
              <a:t>Poisson problem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989" y="977380"/>
            <a:ext cx="2144076" cy="14901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439329"/>
            <a:ext cx="296333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1-D Poisson Problem</a:t>
            </a:r>
            <a:endParaRPr lang="en-GB" sz="2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2658526"/>
            <a:ext cx="822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Weak Formulation: </a:t>
            </a:r>
            <a:endParaRPr lang="en-GB" sz="2500" b="1" dirty="0"/>
          </a:p>
        </p:txBody>
      </p:sp>
      <p:sp>
        <p:nvSpPr>
          <p:cNvPr id="7" name="Right Arrow 6"/>
          <p:cNvSpPr/>
          <p:nvPr/>
        </p:nvSpPr>
        <p:spPr>
          <a:xfrm>
            <a:off x="3420533" y="1591733"/>
            <a:ext cx="666858" cy="324650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658526"/>
            <a:ext cx="4735115" cy="9355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315" y="3721100"/>
            <a:ext cx="4840253" cy="952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200" y="3721100"/>
            <a:ext cx="33761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Enforcing Neumann Boundary conditions: </a:t>
            </a:r>
            <a:endParaRPr lang="en-GB" sz="2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57200" y="5006202"/>
            <a:ext cx="399626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Enforcing </a:t>
            </a:r>
            <a:r>
              <a:rPr lang="en-GB" sz="2500" b="1" dirty="0" err="1" smtClean="0"/>
              <a:t>Dirichlet</a:t>
            </a:r>
            <a:r>
              <a:rPr lang="en-GB" sz="2500" b="1" dirty="0" smtClean="0"/>
              <a:t> </a:t>
            </a:r>
          </a:p>
          <a:p>
            <a:r>
              <a:rPr lang="en-GB" sz="2500" b="1" dirty="0" smtClean="0"/>
              <a:t>Boundary conditions </a:t>
            </a:r>
          </a:p>
          <a:p>
            <a:r>
              <a:rPr lang="en-GB" sz="2500" b="1" dirty="0"/>
              <a:t> </a:t>
            </a:r>
            <a:r>
              <a:rPr lang="en-GB" sz="2500" b="1" dirty="0" smtClean="0"/>
              <a:t>         (Lift BC)          </a:t>
            </a:r>
            <a:endParaRPr lang="en-GB" sz="25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6798" y="5257386"/>
            <a:ext cx="1930402" cy="3644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263" y="5325118"/>
            <a:ext cx="1173451" cy="3644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1967" y="5278836"/>
            <a:ext cx="1129986" cy="3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53"/>
            <a:ext cx="8229600" cy="1143000"/>
          </a:xfrm>
        </p:spPr>
        <p:txBody>
          <a:bodyPr/>
          <a:lstStyle/>
          <a:p>
            <a:r>
              <a:rPr lang="en-GB" b="1" dirty="0" smtClean="0">
                <a:solidFill>
                  <a:srgbClr val="0000FF"/>
                </a:solidFill>
              </a:rPr>
              <a:t>Discrete Approximation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858849"/>
            <a:ext cx="822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Substituting the decomposition in the weak formulation:</a:t>
            </a:r>
            <a:endParaRPr lang="en-GB" sz="2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31" y="1460500"/>
            <a:ext cx="8805333" cy="939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135" y="2619914"/>
            <a:ext cx="4064000" cy="4770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Global approximation – C</a:t>
            </a:r>
            <a:r>
              <a:rPr lang="en-GB" sz="2500" b="1" baseline="30000" dirty="0" smtClean="0"/>
              <a:t>0</a:t>
            </a:r>
            <a:r>
              <a:rPr lang="en-GB" sz="2500" b="1" dirty="0" smtClean="0"/>
              <a:t>:</a:t>
            </a:r>
            <a:endParaRPr lang="en-GB" sz="2500" b="1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5" y="3361266"/>
            <a:ext cx="3447723" cy="740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72" y="4415361"/>
            <a:ext cx="3657600" cy="801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800" y="5283012"/>
            <a:ext cx="822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Local approximation</a:t>
            </a:r>
            <a:endParaRPr lang="en-GB" sz="2500" b="1" baseline="30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934" y="5881863"/>
            <a:ext cx="4368799" cy="8769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6781" y="2586136"/>
            <a:ext cx="4879493" cy="33655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196781" y="2586048"/>
            <a:ext cx="172019" cy="47705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6100" y="5845803"/>
            <a:ext cx="7239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1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2553"/>
            <a:ext cx="8229600" cy="1143000"/>
          </a:xfrm>
        </p:spPr>
        <p:txBody>
          <a:bodyPr/>
          <a:lstStyle/>
          <a:p>
            <a:r>
              <a:rPr lang="en-GB" b="1" dirty="0" smtClean="0">
                <a:solidFill>
                  <a:srgbClr val="0000FF"/>
                </a:solidFill>
              </a:rPr>
              <a:t>Discrete spaces</a:t>
            </a:r>
            <a:endParaRPr lang="en-GB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00513" y="909648"/>
            <a:ext cx="4064000" cy="477054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Global approximation – C</a:t>
            </a:r>
            <a:r>
              <a:rPr lang="en-GB" sz="2500" b="1" baseline="30000" dirty="0" smtClean="0"/>
              <a:t>0</a:t>
            </a:r>
            <a:r>
              <a:rPr lang="en-GB" sz="2500" b="1" dirty="0" smtClean="0"/>
              <a:t>:</a:t>
            </a:r>
            <a:endParaRPr lang="en-GB" sz="2500" b="1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49" y="1752082"/>
            <a:ext cx="3447723" cy="740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569203"/>
            <a:ext cx="3657600" cy="801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0934" y="3624677"/>
            <a:ext cx="8229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500" b="1" dirty="0" smtClean="0"/>
              <a:t>Local approximation:</a:t>
            </a:r>
            <a:endParaRPr lang="en-GB" sz="2500" b="1" baseline="30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4" y="4103864"/>
            <a:ext cx="4368799" cy="8769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781" y="989561"/>
            <a:ext cx="4879493" cy="33655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196781" y="2569115"/>
            <a:ext cx="172019" cy="47705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6100" y="4249228"/>
            <a:ext cx="723900" cy="177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112113" y="818766"/>
            <a:ext cx="256687" cy="47705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5714" y="5083454"/>
            <a:ext cx="6725220" cy="107755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1631" y="6388100"/>
            <a:ext cx="845180" cy="351367"/>
          </a:xfrm>
          <a:prstGeom prst="rect">
            <a:avLst/>
          </a:prstGeom>
        </p:spPr>
      </p:pic>
      <p:sp>
        <p:nvSpPr>
          <p:cNvPr id="16" name="Down Arrow 15"/>
          <p:cNvSpPr/>
          <p:nvPr/>
        </p:nvSpPr>
        <p:spPr>
          <a:xfrm>
            <a:off x="3962400" y="5875868"/>
            <a:ext cx="234381" cy="461433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0" y="6337301"/>
            <a:ext cx="558800" cy="469900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>
          <a:xfrm>
            <a:off x="6908800" y="5863170"/>
            <a:ext cx="234381" cy="461433"/>
          </a:xfrm>
          <a:prstGeom prst="downArrow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55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721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Evaluation of </a:t>
            </a:r>
            <a:r>
              <a:rPr lang="en-GB" b="1" dirty="0">
                <a:solidFill>
                  <a:srgbClr val="0000FF"/>
                </a:solidFill>
              </a:rPr>
              <a:t>f[</a:t>
            </a:r>
            <a:r>
              <a:rPr lang="en-GB" b="1" i="1" dirty="0" err="1">
                <a:solidFill>
                  <a:srgbClr val="0000FF"/>
                </a:solidFill>
              </a:rPr>
              <a:t>i</a:t>
            </a:r>
            <a:r>
              <a:rPr lang="en-GB" b="1" dirty="0">
                <a:solidFill>
                  <a:srgbClr val="0000FF"/>
                </a:solidFill>
              </a:rPr>
              <a:t>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14" y="875782"/>
            <a:ext cx="6725220" cy="107755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3356258"/>
            <a:ext cx="9144000" cy="3518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314" y="2578100"/>
            <a:ext cx="1066800" cy="469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2266950"/>
            <a:ext cx="20955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829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721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00FF"/>
                </a:solidFill>
              </a:rPr>
              <a:t>Evaluation of f[</a:t>
            </a:r>
            <a:r>
              <a:rPr lang="en-GB" b="1" i="1" dirty="0" err="1">
                <a:solidFill>
                  <a:srgbClr val="0000FF"/>
                </a:solidFill>
              </a:rPr>
              <a:t>i</a:t>
            </a:r>
            <a:r>
              <a:rPr lang="en-GB" b="1" dirty="0">
                <a:solidFill>
                  <a:srgbClr val="0000FF"/>
                </a:solidFill>
              </a:rPr>
              <a:t>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14" y="875782"/>
            <a:ext cx="6725220" cy="107755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14" y="2578100"/>
            <a:ext cx="1066800" cy="469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75532"/>
            <a:ext cx="9144000" cy="34261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28" y="2777068"/>
            <a:ext cx="304800" cy="127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5500" y="2266950"/>
            <a:ext cx="1753926" cy="967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0" y="2247863"/>
            <a:ext cx="3533707" cy="110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8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721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00FF"/>
                </a:solidFill>
              </a:rPr>
              <a:t>Evaluation of f[</a:t>
            </a:r>
            <a:r>
              <a:rPr lang="en-GB" b="1" i="1" dirty="0" err="1">
                <a:solidFill>
                  <a:srgbClr val="0000FF"/>
                </a:solidFill>
              </a:rPr>
              <a:t>i</a:t>
            </a:r>
            <a:r>
              <a:rPr lang="en-GB" b="1" dirty="0">
                <a:solidFill>
                  <a:srgbClr val="0000FF"/>
                </a:solidFill>
              </a:rPr>
              <a:t>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14" y="875782"/>
            <a:ext cx="6725220" cy="107755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75" y="2561168"/>
            <a:ext cx="643933" cy="283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88" y="2658537"/>
            <a:ext cx="284487" cy="118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23" y="2369610"/>
            <a:ext cx="1260752" cy="6953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322" y="2300801"/>
            <a:ext cx="2443785" cy="764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75532"/>
            <a:ext cx="9144000" cy="3419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0291" y="2251411"/>
            <a:ext cx="3584823" cy="8695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25" y="2616207"/>
            <a:ext cx="3048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994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7218"/>
            <a:ext cx="8229600" cy="11430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0000FF"/>
                </a:solidFill>
              </a:rPr>
              <a:t>Evaluation of f</a:t>
            </a:r>
            <a:r>
              <a:rPr lang="en-GB" b="1" dirty="0">
                <a:solidFill>
                  <a:srgbClr val="0000FF"/>
                </a:solidFill>
              </a:rPr>
              <a:t>[</a:t>
            </a:r>
            <a:r>
              <a:rPr lang="en-GB" b="1" i="1" dirty="0" err="1">
                <a:solidFill>
                  <a:srgbClr val="0000FF"/>
                </a:solidFill>
              </a:rPr>
              <a:t>i</a:t>
            </a:r>
            <a:r>
              <a:rPr lang="en-GB" b="1" dirty="0">
                <a:solidFill>
                  <a:srgbClr val="0000FF"/>
                </a:solidFill>
              </a:rPr>
              <a:t>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14" y="875782"/>
            <a:ext cx="6725220" cy="107755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75" y="2561168"/>
            <a:ext cx="643933" cy="2836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788" y="2658537"/>
            <a:ext cx="284487" cy="1185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23" y="2369610"/>
            <a:ext cx="1260752" cy="6953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3322" y="2300801"/>
            <a:ext cx="2443785" cy="764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0291" y="2251411"/>
            <a:ext cx="3584823" cy="8695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25" y="2616207"/>
            <a:ext cx="304800" cy="12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539058"/>
            <a:ext cx="9144000" cy="329362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89333" y="2561168"/>
            <a:ext cx="186267" cy="283637"/>
          </a:xfrm>
          <a:prstGeom prst="rect">
            <a:avLst/>
          </a:prstGeom>
          <a:solidFill>
            <a:srgbClr val="DE31E4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8144935" y="2561168"/>
            <a:ext cx="694266" cy="283637"/>
          </a:xfrm>
          <a:prstGeom prst="rect">
            <a:avLst/>
          </a:prstGeom>
          <a:solidFill>
            <a:srgbClr val="DE31E4">
              <a:alpha val="32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682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3" y="-216419"/>
            <a:ext cx="8229600" cy="1143000"/>
          </a:xfrm>
        </p:spPr>
        <p:txBody>
          <a:bodyPr/>
          <a:lstStyle/>
          <a:p>
            <a:r>
              <a:rPr lang="en-GB" b="1" dirty="0" smtClean="0">
                <a:solidFill>
                  <a:srgbClr val="0000FF"/>
                </a:solidFill>
              </a:rPr>
              <a:t>Global Assembly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0600"/>
            <a:ext cx="4470400" cy="586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041" y="926581"/>
            <a:ext cx="5156200" cy="2209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509" y="3267669"/>
            <a:ext cx="4826000" cy="952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332" y="4237562"/>
            <a:ext cx="2984501" cy="9911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5353" y="5377450"/>
            <a:ext cx="1695447" cy="2477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299" y="5625187"/>
            <a:ext cx="1898653" cy="2185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5265" y="5894536"/>
            <a:ext cx="1346202" cy="2879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42" y="5995670"/>
            <a:ext cx="217716" cy="1312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9658" y="5891163"/>
            <a:ext cx="1346202" cy="2879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2993" y="5908096"/>
            <a:ext cx="475277" cy="28363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3932" y="5939314"/>
            <a:ext cx="182880" cy="190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0299" y="6179079"/>
            <a:ext cx="1093012" cy="2074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05353" y="6456891"/>
            <a:ext cx="1093012" cy="2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7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6858"/>
            <a:ext cx="8229600" cy="1143000"/>
          </a:xfrm>
        </p:spPr>
        <p:txBody>
          <a:bodyPr/>
          <a:lstStyle/>
          <a:p>
            <a:r>
              <a:rPr lang="en-US" b="1" i="1" dirty="0" err="1" smtClean="0">
                <a:solidFill>
                  <a:srgbClr val="0000FF"/>
                </a:solidFill>
              </a:rPr>
              <a:t>hp</a:t>
            </a:r>
            <a:r>
              <a:rPr lang="en-US" b="1" dirty="0" smtClean="0">
                <a:solidFill>
                  <a:srgbClr val="0000FF"/>
                </a:solidFill>
              </a:rPr>
              <a:t>-type methods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10160" y="866142"/>
            <a:ext cx="46766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rgbClr val="FF0000"/>
                </a:solidFill>
              </a:rPr>
              <a:t>F</a:t>
            </a:r>
            <a:r>
              <a:rPr lang="en-US" sz="2500" b="1" dirty="0" smtClean="0">
                <a:solidFill>
                  <a:srgbClr val="FF0000"/>
                </a:solidFill>
              </a:rPr>
              <a:t>ixed order polynomial in every element </a:t>
            </a:r>
          </a:p>
          <a:p>
            <a:pPr marL="342900" indent="-342900">
              <a:buFont typeface="Arial"/>
              <a:buChar char="•"/>
            </a:pPr>
            <a:r>
              <a:rPr lang="en-US" sz="2500" b="1" dirty="0" smtClean="0">
                <a:solidFill>
                  <a:srgbClr val="FF0000"/>
                </a:solidFill>
              </a:rPr>
              <a:t>Convergence achieved by reducing the size of elements     </a:t>
            </a:r>
            <a:endParaRPr lang="en-US" sz="2500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353635"/>
            <a:ext cx="25397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 smtClean="0">
                <a:solidFill>
                  <a:srgbClr val="FF0000"/>
                </a:solidFill>
              </a:rPr>
              <a:t>h</a:t>
            </a:r>
            <a:r>
              <a:rPr lang="en-US" sz="2500" b="1" dirty="0" smtClean="0">
                <a:solidFill>
                  <a:srgbClr val="FF0000"/>
                </a:solidFill>
              </a:rPr>
              <a:t>-type methods</a:t>
            </a:r>
            <a:endParaRPr lang="en-US" sz="2500" b="1" dirty="0">
              <a:solidFill>
                <a:srgbClr val="FF0000"/>
              </a:solidFill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3124583" y="866142"/>
            <a:ext cx="885577" cy="1490186"/>
          </a:xfrm>
          <a:prstGeom prst="leftBrac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57200" y="3670955"/>
            <a:ext cx="25397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dirty="0" smtClean="0">
                <a:solidFill>
                  <a:srgbClr val="008000"/>
                </a:solidFill>
              </a:rPr>
              <a:t>p</a:t>
            </a:r>
            <a:r>
              <a:rPr lang="en-US" sz="2500" b="1" dirty="0" smtClean="0">
                <a:solidFill>
                  <a:srgbClr val="008000"/>
                </a:solidFill>
              </a:rPr>
              <a:t>-type methods</a:t>
            </a:r>
            <a:endParaRPr lang="en-US" sz="2500" b="1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2559" y="3074062"/>
            <a:ext cx="48435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500" b="1" dirty="0">
                <a:solidFill>
                  <a:srgbClr val="008000"/>
                </a:solidFill>
              </a:rPr>
              <a:t>F</a:t>
            </a:r>
            <a:r>
              <a:rPr lang="en-US" sz="2500" b="1" dirty="0" smtClean="0">
                <a:solidFill>
                  <a:srgbClr val="008000"/>
                </a:solidFill>
              </a:rPr>
              <a:t>ixed mesh</a:t>
            </a:r>
          </a:p>
          <a:p>
            <a:pPr marL="342900" indent="-342900">
              <a:buFont typeface="Arial"/>
              <a:buChar char="•"/>
            </a:pPr>
            <a:r>
              <a:rPr lang="en-US" sz="2500" b="1" dirty="0" smtClean="0">
                <a:solidFill>
                  <a:srgbClr val="008000"/>
                </a:solidFill>
              </a:rPr>
              <a:t>Convergence achieved by increasing the order of the polynomial in every element     </a:t>
            </a:r>
            <a:endParaRPr lang="en-US" sz="2500" b="1" dirty="0">
              <a:solidFill>
                <a:srgbClr val="008000"/>
              </a:solidFill>
            </a:endParaRPr>
          </a:p>
        </p:txBody>
      </p:sp>
      <p:sp>
        <p:nvSpPr>
          <p:cNvPr id="8" name="Left Brace 7"/>
          <p:cNvSpPr/>
          <p:nvPr/>
        </p:nvSpPr>
        <p:spPr>
          <a:xfrm>
            <a:off x="3276982" y="3116616"/>
            <a:ext cx="885577" cy="1490186"/>
          </a:xfrm>
          <a:prstGeom prst="leftBrac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lus 8"/>
          <p:cNvSpPr/>
          <p:nvPr/>
        </p:nvSpPr>
        <p:spPr>
          <a:xfrm>
            <a:off x="1219757" y="2356328"/>
            <a:ext cx="868868" cy="760288"/>
          </a:xfrm>
          <a:prstGeom prst="mathPlus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3709397" y="5015418"/>
            <a:ext cx="601525" cy="826447"/>
          </a:xfrm>
          <a:prstGeom prst="down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600" y="5761895"/>
            <a:ext cx="839655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i="1" u="sng" dirty="0" err="1" smtClean="0">
                <a:solidFill>
                  <a:srgbClr val="000090"/>
                </a:solidFill>
              </a:rPr>
              <a:t>hp</a:t>
            </a:r>
            <a:r>
              <a:rPr lang="en-US" sz="2500" b="1" u="sng" dirty="0" smtClean="0">
                <a:solidFill>
                  <a:srgbClr val="000090"/>
                </a:solidFill>
              </a:rPr>
              <a:t>-type methods</a:t>
            </a:r>
            <a:r>
              <a:rPr lang="en-US" sz="2500" b="1" dirty="0" smtClean="0"/>
              <a:t>: </a:t>
            </a:r>
            <a:r>
              <a:rPr lang="en-US" sz="2500" b="1" i="1" dirty="0" smtClean="0"/>
              <a:t>h</a:t>
            </a:r>
            <a:r>
              <a:rPr lang="en-US" sz="2500" b="1" dirty="0" smtClean="0"/>
              <a:t>-</a:t>
            </a:r>
            <a:r>
              <a:rPr lang="en-US" sz="2500" b="1" dirty="0"/>
              <a:t>type decomposition to generate the initial mesh upon which </a:t>
            </a:r>
            <a:r>
              <a:rPr lang="en-US" sz="2500" b="1" i="1" dirty="0"/>
              <a:t>p</a:t>
            </a:r>
            <a:r>
              <a:rPr lang="en-US" sz="2500" b="1" dirty="0"/>
              <a:t>-type extension is applied</a:t>
            </a:r>
          </a:p>
          <a:p>
            <a:r>
              <a:rPr lang="en-US" sz="2500" b="1" dirty="0" smtClean="0"/>
              <a:t>     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950142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-250285"/>
            <a:ext cx="8229600" cy="1143000"/>
          </a:xfrm>
        </p:spPr>
        <p:txBody>
          <a:bodyPr/>
          <a:lstStyle/>
          <a:p>
            <a:r>
              <a:rPr lang="en-GB" b="1" dirty="0" smtClean="0">
                <a:solidFill>
                  <a:srgbClr val="0000FF"/>
                </a:solidFill>
              </a:rPr>
              <a:t>Matrix Construction</a:t>
            </a:r>
            <a:endParaRPr lang="en-GB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714" y="672581"/>
            <a:ext cx="6725220" cy="1077555"/>
          </a:xfrm>
          <a:prstGeom prst="rect">
            <a:avLst/>
          </a:prstGeom>
          <a:solidFill>
            <a:srgbClr val="FF6600"/>
          </a:solidFill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2924"/>
            <a:ext cx="9144000" cy="32936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999" y="1951566"/>
            <a:ext cx="1225033" cy="351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2234" y="1784002"/>
            <a:ext cx="2448090" cy="8406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524" y="1784002"/>
            <a:ext cx="3963809" cy="973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7867" y="2730502"/>
            <a:ext cx="6079066" cy="93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8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9486"/>
            <a:ext cx="8229600" cy="1143000"/>
          </a:xfrm>
        </p:spPr>
        <p:txBody>
          <a:bodyPr/>
          <a:lstStyle/>
          <a:p>
            <a:r>
              <a:rPr lang="en-GB" b="1" dirty="0">
                <a:solidFill>
                  <a:srgbClr val="0000FF"/>
                </a:solidFill>
              </a:rPr>
              <a:t>Matrix Construction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9728"/>
            <a:ext cx="9144000" cy="572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8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3434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Legendre expansion</a:t>
            </a:r>
            <a:endParaRPr lang="en-US" b="1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0635" y="752019"/>
            <a:ext cx="88933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Legendre expansion within the standard region </a:t>
            </a:r>
            <a:endParaRPr lang="en-US" sz="25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35" y="2002372"/>
            <a:ext cx="4210668" cy="32617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582" y="1440386"/>
            <a:ext cx="3820305" cy="422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504" y="2279680"/>
            <a:ext cx="4724075" cy="3751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4902" y="5708476"/>
            <a:ext cx="5971598" cy="8021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5665224"/>
            <a:ext cx="267344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 smtClean="0"/>
              <a:t>Property of Jacobi polynomials</a:t>
            </a:r>
            <a:endParaRPr lang="en-US" sz="25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7504" y="3940477"/>
            <a:ext cx="4607112" cy="8449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277503" y="2977980"/>
            <a:ext cx="426079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b="1" dirty="0" smtClean="0"/>
              <a:t>where,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228433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16419"/>
            <a:ext cx="8229600" cy="1143000"/>
          </a:xfrm>
        </p:spPr>
        <p:txBody>
          <a:bodyPr/>
          <a:lstStyle/>
          <a:p>
            <a:r>
              <a:rPr lang="en-US" b="1" i="1" dirty="0" smtClean="0">
                <a:solidFill>
                  <a:srgbClr val="0000FF"/>
                </a:solidFill>
              </a:rPr>
              <a:t>P</a:t>
            </a:r>
            <a:r>
              <a:rPr lang="en-US" b="1" dirty="0" smtClean="0">
                <a:solidFill>
                  <a:srgbClr val="0000FF"/>
                </a:solidFill>
              </a:rPr>
              <a:t>-type finite elements</a:t>
            </a:r>
            <a:endParaRPr lang="en-US" b="1" dirty="0">
              <a:solidFill>
                <a:srgbClr val="0000FF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5" y="926581"/>
            <a:ext cx="5270500" cy="3708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5" y="1562100"/>
            <a:ext cx="3522133" cy="369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5" y="4821244"/>
            <a:ext cx="8652928" cy="173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031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3298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Spectral/</a:t>
            </a:r>
            <a:r>
              <a:rPr lang="en-US" b="1" i="1" dirty="0" err="1" smtClean="0">
                <a:solidFill>
                  <a:srgbClr val="0000FF"/>
                </a:solidFill>
              </a:rPr>
              <a:t>hp</a:t>
            </a:r>
            <a:r>
              <a:rPr lang="en-US" b="1" dirty="0" smtClean="0">
                <a:solidFill>
                  <a:srgbClr val="0000FF"/>
                </a:solidFill>
              </a:rPr>
              <a:t> element method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0762" y="782582"/>
            <a:ext cx="868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u="sng" dirty="0" smtClean="0">
                <a:solidFill>
                  <a:srgbClr val="3366FF"/>
                </a:solidFill>
              </a:rPr>
              <a:t>Spectral/</a:t>
            </a:r>
            <a:r>
              <a:rPr lang="en-US" sz="2500" b="1" u="sng" dirty="0" err="1" smtClean="0">
                <a:solidFill>
                  <a:srgbClr val="3366FF"/>
                </a:solidFill>
              </a:rPr>
              <a:t>hp</a:t>
            </a:r>
            <a:r>
              <a:rPr lang="en-US" sz="2500" b="1" u="sng" dirty="0" smtClean="0">
                <a:solidFill>
                  <a:srgbClr val="3366FF"/>
                </a:solidFill>
              </a:rPr>
              <a:t>  element method </a:t>
            </a:r>
            <a:r>
              <a:rPr lang="en-US" sz="2500" b="1" dirty="0" smtClean="0"/>
              <a:t>uses the Lagrange polynomial through the zeros of the Gauss-</a:t>
            </a:r>
            <a:r>
              <a:rPr lang="en-US" sz="2500" b="1" dirty="0" err="1" smtClean="0"/>
              <a:t>Labotto</a:t>
            </a:r>
            <a:r>
              <a:rPr lang="en-US" sz="2500" b="1" dirty="0" smtClean="0"/>
              <a:t> polynomials.</a:t>
            </a:r>
            <a:endParaRPr lang="en-US" sz="25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4" y="1965199"/>
            <a:ext cx="5181600" cy="31486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2" y="2137833"/>
            <a:ext cx="3522133" cy="369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056" y="3520010"/>
            <a:ext cx="3735974" cy="9863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62" y="5634839"/>
            <a:ext cx="6455638" cy="9234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8531" y="5867400"/>
            <a:ext cx="1278269" cy="25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61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b="1" dirty="0">
                <a:solidFill>
                  <a:srgbClr val="0000FF"/>
                </a:solidFill>
              </a:rPr>
              <a:t>Nektar++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286" y="1560062"/>
            <a:ext cx="62357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9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346099"/>
            <a:ext cx="7772400" cy="1470025"/>
          </a:xfrm>
        </p:spPr>
        <p:txBody>
          <a:bodyPr/>
          <a:lstStyle/>
          <a:p>
            <a:r>
              <a:rPr lang="da-DK" b="1" dirty="0">
                <a:solidFill>
                  <a:srgbClr val="0000FF"/>
                </a:solidFill>
              </a:rPr>
              <a:t>Nektar+</a:t>
            </a:r>
            <a:r>
              <a:rPr lang="da-DK" b="1" dirty="0" smtClean="0">
                <a:solidFill>
                  <a:srgbClr val="0000FF"/>
                </a:solidFill>
              </a:rPr>
              <a:t>+</a:t>
            </a:r>
            <a:r>
              <a:rPr lang="da-DK" b="1" dirty="0">
                <a:solidFill>
                  <a:srgbClr val="0000FF"/>
                </a:solidFill>
              </a:rPr>
              <a:t/>
            </a:r>
            <a:br>
              <a:rPr lang="da-DK" b="1" dirty="0">
                <a:solidFill>
                  <a:srgbClr val="0000FF"/>
                </a:solidFill>
              </a:rPr>
            </a:br>
            <a:r>
              <a:rPr lang="en-US" b="1" dirty="0">
                <a:solidFill>
                  <a:srgbClr val="0000FF"/>
                </a:solidFill>
              </a:rPr>
              <a:t>What is it?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5857" y="1976873"/>
            <a:ext cx="8360228" cy="4035179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US" dirty="0" err="1">
                <a:solidFill>
                  <a:schemeClr val="tx1"/>
                </a:solidFill>
              </a:rPr>
              <a:t>Nektar</a:t>
            </a:r>
            <a:r>
              <a:rPr lang="en-US" dirty="0">
                <a:solidFill>
                  <a:schemeClr val="tx1"/>
                </a:solidFill>
              </a:rPr>
              <a:t>++ is an open source software library currently </a:t>
            </a:r>
            <a:r>
              <a:rPr lang="en-US" dirty="0" smtClean="0">
                <a:solidFill>
                  <a:schemeClr val="tx1"/>
                </a:solidFill>
              </a:rPr>
              <a:t>being developed </a:t>
            </a:r>
            <a:r>
              <a:rPr lang="en-US" dirty="0">
                <a:solidFill>
                  <a:schemeClr val="tx1"/>
                </a:solidFill>
              </a:rPr>
              <a:t>and designed to provide a bridge to the </a:t>
            </a:r>
            <a:r>
              <a:rPr lang="en-US" dirty="0" smtClean="0">
                <a:solidFill>
                  <a:schemeClr val="tx1"/>
                </a:solidFill>
              </a:rPr>
              <a:t>community to </a:t>
            </a:r>
            <a:r>
              <a:rPr lang="en-US" dirty="0">
                <a:solidFill>
                  <a:schemeClr val="tx1"/>
                </a:solidFill>
              </a:rPr>
              <a:t>provide a toolbox of data structures and algorithms </a:t>
            </a:r>
            <a:r>
              <a:rPr lang="en-US" dirty="0" smtClean="0">
                <a:solidFill>
                  <a:schemeClr val="tx1"/>
                </a:solidFill>
              </a:rPr>
              <a:t>which implement </a:t>
            </a:r>
            <a:r>
              <a:rPr lang="en-US" dirty="0">
                <a:solidFill>
                  <a:schemeClr val="tx1"/>
                </a:solidFill>
              </a:rPr>
              <a:t>the spectral/</a:t>
            </a:r>
            <a:r>
              <a:rPr lang="en-US" dirty="0" err="1">
                <a:solidFill>
                  <a:schemeClr val="tx1"/>
                </a:solidFill>
              </a:rPr>
              <a:t>hp</a:t>
            </a:r>
            <a:r>
              <a:rPr lang="en-US" dirty="0">
                <a:solidFill>
                  <a:schemeClr val="tx1"/>
                </a:solidFill>
              </a:rPr>
              <a:t> element </a:t>
            </a:r>
            <a:r>
              <a:rPr lang="en-US" dirty="0" smtClean="0">
                <a:solidFill>
                  <a:schemeClr val="tx1"/>
                </a:solidFill>
              </a:rPr>
              <a:t>method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yielding </a:t>
            </a:r>
            <a:r>
              <a:rPr lang="en-US" dirty="0">
                <a:solidFill>
                  <a:schemeClr val="tx1"/>
                </a:solidFill>
              </a:rPr>
              <a:t>fast error convergence. It </a:t>
            </a:r>
            <a:r>
              <a:rPr lang="en-US" dirty="0" smtClean="0">
                <a:solidFill>
                  <a:schemeClr val="tx1"/>
                </a:solidFill>
              </a:rPr>
              <a:t>is implemented </a:t>
            </a:r>
            <a:r>
              <a:rPr lang="en-US" dirty="0">
                <a:solidFill>
                  <a:schemeClr val="tx1"/>
                </a:solidFill>
              </a:rPr>
              <a:t>as a C++ object-oriented toolkit which </a:t>
            </a:r>
            <a:r>
              <a:rPr lang="en-US" dirty="0" smtClean="0">
                <a:solidFill>
                  <a:schemeClr val="tx1"/>
                </a:solidFill>
              </a:rPr>
              <a:t>allows developers </a:t>
            </a:r>
            <a:r>
              <a:rPr lang="en-US" dirty="0">
                <a:solidFill>
                  <a:schemeClr val="tx1"/>
                </a:solidFill>
              </a:rPr>
              <a:t>to implement spectral element solvers for a </a:t>
            </a:r>
            <a:r>
              <a:rPr lang="en-US" dirty="0" smtClean="0">
                <a:solidFill>
                  <a:schemeClr val="tx1"/>
                </a:solidFill>
              </a:rPr>
              <a:t>variety of </a:t>
            </a:r>
            <a:r>
              <a:rPr lang="en-US" dirty="0">
                <a:solidFill>
                  <a:schemeClr val="tx1"/>
                </a:solidFill>
              </a:rPr>
              <a:t>different engineering problems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  <a:p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For more information, go to:</a:t>
            </a:r>
          </a:p>
          <a:p>
            <a:r>
              <a:rPr lang="en-US" b="1" dirty="0" err="1" smtClean="0">
                <a:solidFill>
                  <a:schemeClr val="tx1"/>
                </a:solidFill>
              </a:rPr>
              <a:t>www.nektar.info</a:t>
            </a:r>
            <a:endParaRPr lang="en-US" b="1" dirty="0" smtClean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16824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3044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589</Words>
  <Application>Microsoft Macintosh PowerPoint</Application>
  <PresentationFormat>On-screen Show (4:3)</PresentationFormat>
  <Paragraphs>123</Paragraphs>
  <Slides>41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Office Theme</vt:lpstr>
      <vt:lpstr>Equation</vt:lpstr>
      <vt:lpstr>PowerPoint Presentation</vt:lpstr>
      <vt:lpstr>Driving example: Poisson Problem</vt:lpstr>
      <vt:lpstr>Finite Element Method</vt:lpstr>
      <vt:lpstr>hp-type methods</vt:lpstr>
      <vt:lpstr>Legendre expansion</vt:lpstr>
      <vt:lpstr>P-type finite elements</vt:lpstr>
      <vt:lpstr>Spectral/hp element method</vt:lpstr>
      <vt:lpstr>Nektar++</vt:lpstr>
      <vt:lpstr>Nektar++ What is it?</vt:lpstr>
      <vt:lpstr>Overview of Nektar++ Structure</vt:lpstr>
      <vt:lpstr>Expansions in Standard Regions (StdRegions)</vt:lpstr>
      <vt:lpstr>StdRegions Library</vt:lpstr>
      <vt:lpstr>Spectral element/P-type finite element</vt:lpstr>
      <vt:lpstr>Tensor product bases &amp; sum factorisation </vt:lpstr>
      <vt:lpstr>Collapsed coordinate system</vt:lpstr>
      <vt:lpstr>Orthogonal Expansion</vt:lpstr>
      <vt:lpstr>Spatial Construction of Elements (SpatialDomains)</vt:lpstr>
      <vt:lpstr>StdRegions Library</vt:lpstr>
      <vt:lpstr>Approximating the Geometry</vt:lpstr>
      <vt:lpstr>Mesh</vt:lpstr>
      <vt:lpstr>World Space vs Reference Space</vt:lpstr>
      <vt:lpstr>Mapping from reference space to world space</vt:lpstr>
      <vt:lpstr>Expansions in Local Regions (LocalRegions)</vt:lpstr>
      <vt:lpstr>LocalRegions Library</vt:lpstr>
      <vt:lpstr>Elemental forward transform LocalRegions::QuadExp/TriExp::FwdTrans()</vt:lpstr>
      <vt:lpstr>Elemental forward transform LocalRegions::QuadExp/TriExp::FwdTrans()</vt:lpstr>
      <vt:lpstr>Elemental Mass Matrix Structure</vt:lpstr>
      <vt:lpstr>Global Assembly</vt:lpstr>
      <vt:lpstr>Global Assembly</vt:lpstr>
      <vt:lpstr>Expansions in Multiple Regions (MultiRegions)</vt:lpstr>
      <vt:lpstr>MultiRegion Library</vt:lpstr>
      <vt:lpstr>Poisson problem</vt:lpstr>
      <vt:lpstr>Discrete Approximation</vt:lpstr>
      <vt:lpstr>Discrete spaces</vt:lpstr>
      <vt:lpstr>Evaluation of f[i]</vt:lpstr>
      <vt:lpstr>Evaluation of f[i]</vt:lpstr>
      <vt:lpstr>Evaluation of f[i]</vt:lpstr>
      <vt:lpstr>Evaluation of f[i]</vt:lpstr>
      <vt:lpstr>Global Assembly</vt:lpstr>
      <vt:lpstr>Matrix Construction</vt:lpstr>
      <vt:lpstr>Matrix Construction</vt:lpstr>
    </vt:vector>
  </TitlesOfParts>
  <Company>Imperial College London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Gabriele Rocco</dc:creator>
  <cp:lastModifiedBy>Gabriele Rocco</cp:lastModifiedBy>
  <cp:revision>138</cp:revision>
  <dcterms:created xsi:type="dcterms:W3CDTF">2011-02-01T09:54:22Z</dcterms:created>
  <dcterms:modified xsi:type="dcterms:W3CDTF">2011-02-03T15:52:23Z</dcterms:modified>
</cp:coreProperties>
</file>